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18"/>
  </p:notesMasterIdLst>
  <p:sldIdLst>
    <p:sldId id="264" r:id="rId2"/>
    <p:sldId id="334" r:id="rId3"/>
    <p:sldId id="368" r:id="rId4"/>
    <p:sldId id="369" r:id="rId5"/>
    <p:sldId id="365" r:id="rId6"/>
    <p:sldId id="371" r:id="rId7"/>
    <p:sldId id="362" r:id="rId8"/>
    <p:sldId id="336" r:id="rId9"/>
    <p:sldId id="353" r:id="rId10"/>
    <p:sldId id="355" r:id="rId11"/>
    <p:sldId id="367" r:id="rId12"/>
    <p:sldId id="354" r:id="rId13"/>
    <p:sldId id="364" r:id="rId14"/>
    <p:sldId id="363" r:id="rId15"/>
    <p:sldId id="344" r:id="rId16"/>
    <p:sldId id="283" r:id="rId17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umimoji="1" sz="1000" b="1" kern="1200">
        <a:solidFill>
          <a:schemeClr val="bg1"/>
        </a:solidFill>
        <a:latin typeface="Garamond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umimoji="1" sz="1000" b="1" kern="1200">
        <a:solidFill>
          <a:schemeClr val="bg1"/>
        </a:solidFill>
        <a:latin typeface="Garamond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umimoji="1" sz="1000" b="1" kern="1200">
        <a:solidFill>
          <a:schemeClr val="bg1"/>
        </a:solidFill>
        <a:latin typeface="Garamond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umimoji="1" sz="1000" b="1" kern="1200">
        <a:solidFill>
          <a:schemeClr val="bg1"/>
        </a:solidFill>
        <a:latin typeface="Garamond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umimoji="1" sz="1000" b="1" kern="1200">
        <a:solidFill>
          <a:schemeClr val="bg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000" b="1" kern="1200">
        <a:solidFill>
          <a:schemeClr val="bg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umimoji="1" sz="1000" b="1" kern="1200">
        <a:solidFill>
          <a:schemeClr val="bg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umimoji="1" sz="1000" b="1" kern="1200">
        <a:solidFill>
          <a:schemeClr val="bg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umimoji="1" sz="1000" b="1" kern="1200">
        <a:solidFill>
          <a:schemeClr val="bg1"/>
        </a:solidFill>
        <a:latin typeface="Garamond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4D37C4B-F813-4A77-96A9-6575F9DB5C97}">
          <p14:sldIdLst>
            <p14:sldId id="264"/>
            <p14:sldId id="334"/>
            <p14:sldId id="368"/>
            <p14:sldId id="369"/>
            <p14:sldId id="365"/>
            <p14:sldId id="371"/>
            <p14:sldId id="362"/>
            <p14:sldId id="336"/>
            <p14:sldId id="353"/>
            <p14:sldId id="355"/>
            <p14:sldId id="367"/>
            <p14:sldId id="354"/>
            <p14:sldId id="364"/>
            <p14:sldId id="363"/>
          </p14:sldIdLst>
        </p14:section>
        <p14:section name="Раздел без заголовка" id="{FE7142F5-CF46-4F5F-8423-3D6E060FF776}">
          <p14:sldIdLst>
            <p14:sldId id="344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8"/>
    <a:srgbClr val="00B451"/>
    <a:srgbClr val="00823B"/>
    <a:srgbClr val="008080"/>
    <a:srgbClr val="009900"/>
    <a:srgbClr val="D0EBB3"/>
    <a:srgbClr val="00355C"/>
    <a:srgbClr val="008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598" autoAdjust="0"/>
  </p:normalViewPr>
  <p:slideViewPr>
    <p:cSldViewPr>
      <p:cViewPr varScale="1">
        <p:scale>
          <a:sx n="109" d="100"/>
          <a:sy n="109" d="100"/>
        </p:scale>
        <p:origin x="129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2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kumimoji="0"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E6E808F8-6F0B-4060-B7E9-4EB9EC9672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E808F8-6F0B-4060-B7E9-4EB9EC967201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4385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E808F8-6F0B-4060-B7E9-4EB9EC967201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3300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772400" cy="20574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5029200"/>
            <a:ext cx="6400800" cy="9144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206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248400"/>
            <a:ext cx="19050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206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206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D4CC7EDF-3516-4F10-A68E-7C8D3542D6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Tm="8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F2641-1F8A-443B-BF73-544C2E0320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Tm="8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F5C7A-21A4-456A-8302-7A3FC8F647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Tm="8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43000" y="1219200"/>
            <a:ext cx="3314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219200"/>
            <a:ext cx="3314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D83C2-CD64-4FE0-8F7E-B6A2F9D2CF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Tm="8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852A3-85E1-40E7-AFB7-3384AC1F1A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Tm="8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FD2C1-50A3-4FC4-B25D-C53CCADC13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Tm="8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CDBA9-3E1D-402F-A14A-B43736B4090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Tm="8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4ED10A-2B79-43C1-80FE-55EBE4D340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Tm="8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55F29-74AC-4D3E-B7E3-304585E3BB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Tm="8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88D6F-82A7-4BF2-A360-98F40B36E5C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Tm="8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29350" y="76200"/>
            <a:ext cx="169545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76200"/>
            <a:ext cx="493395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04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104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104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CFC98-499D-4722-ACAD-89D7C2D7867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Tm="8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76200"/>
            <a:ext cx="678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43000" y="1219200"/>
            <a:ext cx="6781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6886" name="Rectangle 104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6887" name="Rectangle 104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6888" name="Rectangle 104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65AE7E2C-F441-4D39-982D-26BF5E6BE62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</p:sldLayoutIdLst>
  <p:transition advTm="8000">
    <p:wedg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900113" y="1412875"/>
            <a:ext cx="2301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625" y="0"/>
            <a:ext cx="8715375" cy="1214438"/>
          </a:xfrm>
        </p:spPr>
        <p:txBody>
          <a:bodyPr/>
          <a:lstStyle/>
          <a:p>
            <a:pPr algn="ctr">
              <a:defRPr/>
            </a:pPr>
            <a:r>
              <a:rPr kumimoji="1" lang="ru-RU" sz="2400" b="1" kern="1200" dirty="0" smtClean="0">
                <a:solidFill>
                  <a:srgbClr val="005828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Муниципальное бюджетное общеобразовательное учреждение «Профильный лицей № 42»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39087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tt-RU" sz="3600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5828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Историко-этнографический музей </a:t>
            </a:r>
            <a:endParaRPr lang="tt-RU" sz="36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i="1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tt-RU" sz="3600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5828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Память</a:t>
            </a:r>
            <a:endParaRPr lang="ru-RU" sz="3600" i="1" dirty="0">
              <a:solidFill>
                <a:srgbClr val="005828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i="1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28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Хакимова  </a:t>
            </a:r>
            <a:r>
              <a:rPr lang="ru-RU" sz="2800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Н.С</a:t>
            </a:r>
            <a:r>
              <a:rPr lang="ru-RU" sz="28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 </a:t>
            </a:r>
            <a:r>
              <a:rPr lang="ru-RU" sz="2800" dirty="0" err="1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пдо</a:t>
            </a:r>
            <a:endParaRPr lang="ru-RU" sz="2800" dirty="0" smtClean="0">
              <a:solidFill>
                <a:srgbClr val="0058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28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dirty="0" err="1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Миркасимова</a:t>
            </a:r>
            <a:r>
              <a:rPr lang="ru-RU" sz="28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Х.Г. – </a:t>
            </a:r>
            <a:r>
              <a:rPr lang="ru-RU" sz="2800" dirty="0" err="1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пдо</a:t>
            </a:r>
            <a:endParaRPr lang="ru-RU" sz="2800" dirty="0">
              <a:solidFill>
                <a:srgbClr val="0058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dirty="0" err="1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г.Наб.Челны</a:t>
            </a:r>
            <a:r>
              <a:rPr lang="ru-RU" sz="16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ru-RU" sz="16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412875"/>
            <a:ext cx="4788024" cy="2019046"/>
          </a:xfrm>
          <a:prstGeom prst="rect">
            <a:avLst/>
          </a:prstGeom>
        </p:spPr>
      </p:pic>
    </p:spTree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900113" y="1412875"/>
            <a:ext cx="2301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625" y="-387424"/>
            <a:ext cx="8715375" cy="3501008"/>
          </a:xfrm>
        </p:spPr>
        <p:txBody>
          <a:bodyPr/>
          <a:lstStyle/>
          <a:p>
            <a:pPr algn="ctr">
              <a:defRPr/>
            </a:pPr>
            <a:r>
              <a:rPr kumimoji="1" lang="ru-RU" sz="3000" b="1" kern="1200" dirty="0" smtClean="0">
                <a:solidFill>
                  <a:srgbClr val="005828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Тема: «Поговорим о русской печки»</a:t>
            </a:r>
            <a:br>
              <a:rPr kumimoji="1" lang="ru-RU" sz="3000" b="1" kern="1200" dirty="0" smtClean="0">
                <a:solidFill>
                  <a:srgbClr val="005828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1" lang="ru-RU" sz="3000" b="1" kern="1200" dirty="0" smtClean="0">
                <a:solidFill>
                  <a:srgbClr val="005828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1" lang="ru-RU" sz="3000" b="1" kern="1200" dirty="0" smtClean="0">
                <a:solidFill>
                  <a:srgbClr val="005828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1" lang="ru-RU" sz="3000" b="1" kern="1200" dirty="0" smtClean="0">
                <a:solidFill>
                  <a:srgbClr val="005828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Печь греет и варит, печёт и жарит.</a:t>
            </a:r>
            <a:br>
              <a:rPr kumimoji="1" lang="ru-RU" sz="3000" b="1" kern="1200" dirty="0" smtClean="0">
                <a:solidFill>
                  <a:srgbClr val="005828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1" lang="ru-RU" sz="3000" b="1" kern="1200" dirty="0" smtClean="0">
                <a:solidFill>
                  <a:srgbClr val="005828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Она накормит, обсушит и порадует душу.</a:t>
            </a:r>
            <a:br>
              <a:rPr kumimoji="1" lang="ru-RU" sz="3000" b="1" kern="1200" dirty="0" smtClean="0">
                <a:solidFill>
                  <a:srgbClr val="005828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1" lang="ru-RU" sz="3000" b="1" kern="1200" dirty="0" smtClean="0">
                <a:solidFill>
                  <a:srgbClr val="005828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kumimoji="1" lang="ru-RU" sz="3000" b="1" kern="1200" dirty="0" smtClean="0">
                <a:solidFill>
                  <a:srgbClr val="005828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1" lang="ru-RU" sz="3000" b="1" kern="1200" dirty="0" smtClean="0">
              <a:solidFill>
                <a:srgbClr val="005828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000" dirty="0" smtClean="0">
                <a:solidFill>
                  <a:srgbClr val="005828"/>
                </a:solidFill>
              </a:rPr>
              <a:t>. </a:t>
            </a:r>
            <a:endParaRPr lang="ru-RU" sz="4000" dirty="0"/>
          </a:p>
        </p:txBody>
      </p:sp>
      <p:pic>
        <p:nvPicPr>
          <p:cNvPr id="9218" name="Picture 2" descr="https://cdn2.arhivurokov.ru/multiurok/html/2018/01/09/s_5a542772bde27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6890" y="2353609"/>
            <a:ext cx="7320136" cy="3599892"/>
          </a:xfrm>
          <a:prstGeom prst="rect">
            <a:avLst/>
          </a:prstGeom>
          <a:noFill/>
        </p:spPr>
      </p:pic>
    </p:spTree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899592" y="1412776"/>
            <a:ext cx="7776864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5872659"/>
          </a:xfrm>
        </p:spPr>
        <p:txBody>
          <a:bodyPr/>
          <a:lstStyle/>
          <a:p>
            <a:pPr lvl="0"/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400" b="1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Используя экспонаты музея познакомить детей с жизнью , бытом русского народа</a:t>
            </a:r>
            <a:r>
              <a:rPr lang="ru-RU" sz="2400" b="1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altLang="ru-RU" sz="1800" kern="1200" dirty="0">
                <a:solidFill>
                  <a:srgbClr val="00582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sz="1800" kern="1200" dirty="0">
                <a:solidFill>
                  <a:srgbClr val="00582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altLang="ru-RU" sz="1800" kern="1200" dirty="0">
                <a:solidFill>
                  <a:srgbClr val="00582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sz="1800" kern="1200" dirty="0">
                <a:solidFill>
                  <a:srgbClr val="005828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Образовательная</a:t>
            </a:r>
            <a:r>
              <a:rPr lang="ru-RU" sz="2400" b="1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расширять представления детей о быте </a:t>
            </a:r>
            <a:r>
              <a:rPr lang="tt-RU" sz="2400" b="1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русского </a:t>
            </a:r>
            <a:r>
              <a:rPr lang="tt-RU" sz="2400" b="1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народа</a:t>
            </a:r>
            <a:r>
              <a:rPr lang="ru-RU" sz="2400" b="1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старину;</a:t>
            </a:r>
            <a:r>
              <a:rPr lang="ru-RU" sz="2000" b="1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Развивающие</a:t>
            </a:r>
            <a:r>
              <a:rPr lang="ru-RU" sz="2400" b="1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b="1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</a:t>
            </a:r>
            <a:r>
              <a:rPr lang="ru-RU" sz="2400" b="1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 старинной печки, обобщая и систематизируя знания детей о традициях русского народа;</a:t>
            </a:r>
            <a:r>
              <a:rPr lang="ru-RU" sz="2000" b="1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Воспитательные: воспитывать ценностное отношение к собственному труду, труду других людей и его </a:t>
            </a:r>
            <a:r>
              <a:rPr lang="ru-RU" sz="2400" b="1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результатам.</a:t>
            </a:r>
            <a:r>
              <a:rPr lang="ru-RU" sz="2000" b="1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i="0" dirty="0">
              <a:solidFill>
                <a:srgbClr val="00582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00412338"/>
      </p:ext>
    </p:extLst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899592" y="1412776"/>
            <a:ext cx="7776864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332656"/>
            <a:ext cx="8856983" cy="5800651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 </a:t>
            </a: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занятия: Комбинированный.</a:t>
            </a:r>
            <a:b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Форма занятия: фронтальная, групповая, индивидуальная</a:t>
            </a:r>
            <a:b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Методы: </a:t>
            </a:r>
            <a:b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Проблемный (постановка проблемы с целью обеспечения мотивации через вопросы</a:t>
            </a:r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b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Познавательный;</a:t>
            </a: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Иллюстративный;</a:t>
            </a: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Исследовательский (изучение нового материала </a:t>
            </a:r>
            <a:r>
              <a:rPr lang="ru-RU" sz="1800" i="1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история </a:t>
            </a:r>
            <a:r>
              <a:rPr lang="ru-RU" sz="1800" i="1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печки</a:t>
            </a:r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Репродуктивный (выполнение практической работы);</a:t>
            </a:r>
            <a:b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Оборудование</a:t>
            </a: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- экспонаты школьного музея «Память» </a:t>
            </a:r>
            <a:b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слайды с изображением </a:t>
            </a:r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печки.</a:t>
            </a:r>
            <a:r>
              <a:rPr lang="ru-RU" sz="20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58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3200" b="0" i="0" dirty="0">
              <a:solidFill>
                <a:srgbClr val="181818"/>
              </a:solidFill>
              <a:effectLst/>
              <a:latin typeface="Open San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84954257"/>
      </p:ext>
    </p:extLst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900113" y="1412875"/>
            <a:ext cx="2301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625" y="0"/>
            <a:ext cx="8715375" cy="825335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Верили, что в подпечке или за печью живет домовой-покровитель дома...</a:t>
            </a:r>
            <a:endParaRPr kumimoji="1" lang="ru-RU" sz="2400" b="1" kern="1200" dirty="0" smtClean="0">
              <a:solidFill>
                <a:srgbClr val="005828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000" dirty="0" smtClean="0">
                <a:solidFill>
                  <a:srgbClr val="005828"/>
                </a:solidFill>
              </a:rPr>
              <a:t> </a:t>
            </a: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226973"/>
            <a:ext cx="2093098" cy="1714477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878911" y="1196752"/>
            <a:ext cx="558152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0" dirty="0" smtClean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sz="1800" b="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 вы знаете , кто такой домовой? </a:t>
            </a:r>
          </a:p>
          <a:p>
            <a:r>
              <a:rPr lang="ru-RU" sz="1800" b="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-Можете его описать?</a:t>
            </a:r>
          </a:p>
          <a:p>
            <a:r>
              <a:rPr lang="ru-RU" sz="1800" b="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-Что </a:t>
            </a:r>
            <a:r>
              <a:rPr lang="ru-RU" sz="1800" b="0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такое русская </a:t>
            </a:r>
            <a:r>
              <a:rPr lang="ru-RU" sz="1800" b="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печь? </a:t>
            </a:r>
          </a:p>
          <a:p>
            <a:r>
              <a:rPr lang="ru-RU" sz="1800" b="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 </a:t>
            </a:r>
            <a:r>
              <a:rPr lang="ru-RU" sz="1800" b="0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себе избу в русской деревне без русской печи</a:t>
            </a:r>
            <a:r>
              <a:rPr lang="ru-RU" sz="1800" b="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ведь  без печи изба- не изба. С печью связано весь быть, вся жизнь крестьянина. И образ печи встречается часто в русских сказках. </a:t>
            </a:r>
          </a:p>
          <a:p>
            <a:pPr marL="285750" indent="-285750">
              <a:buFontTx/>
              <a:buChar char="-"/>
            </a:pPr>
            <a:r>
              <a:rPr lang="ru-RU" sz="1800" b="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вы, ребята, знаете сказки , где есть печка?</a:t>
            </a:r>
          </a:p>
          <a:p>
            <a:pPr marL="285750" indent="-285750">
              <a:buFontTx/>
              <a:buChar char="-"/>
            </a:pPr>
            <a:endParaRPr lang="ru-RU" sz="1800" b="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800" b="0" dirty="0" smtClean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800" b="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800" b="0" dirty="0" smtClean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800" b="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4" y="3693334"/>
            <a:ext cx="1911561" cy="1849449"/>
          </a:xfrm>
          <a:prstGeom prst="rect">
            <a:avLst/>
          </a:prstGeom>
        </p:spPr>
      </p:pic>
      <p:pic>
        <p:nvPicPr>
          <p:cNvPr id="4100" name="Picture 4" descr="Аудиосказка Гуси-Лебеди. Сказку читает Наталия Ч. - YouTub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570" y="3721587"/>
            <a:ext cx="2088232" cy="187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Иллюстрация Волк и семеро козлят в стиле 2d, детский, компьютерна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49552"/>
            <a:ext cx="2880320" cy="181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900113" y="1412875"/>
            <a:ext cx="2301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625" y="0"/>
            <a:ext cx="8715375" cy="825335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История появление русской печки.</a:t>
            </a:r>
            <a:endParaRPr kumimoji="1" lang="ru-RU" sz="2400" b="1" kern="1200" dirty="0" smtClean="0">
              <a:solidFill>
                <a:srgbClr val="005828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000" dirty="0" smtClean="0">
                <a:solidFill>
                  <a:srgbClr val="005828"/>
                </a:solidFill>
              </a:rPr>
              <a:t> </a:t>
            </a:r>
            <a:endParaRPr lang="ru-RU" sz="4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878911" y="1196752"/>
            <a:ext cx="558152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800" b="0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XIII века избы на Руси были курными, то есть без печной трубы. Отапливали их с </a:t>
            </a:r>
            <a:r>
              <a:rPr lang="ru-RU" sz="1800" b="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курной </a:t>
            </a:r>
            <a:r>
              <a:rPr lang="ru-RU" sz="1800" b="0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печи, без отвода дыма, то есть </a:t>
            </a:r>
            <a:r>
              <a:rPr lang="ru-RU" sz="1800" b="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топили «печной </a:t>
            </a:r>
            <a:r>
              <a:rPr lang="ru-RU" sz="1800" b="0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трубы. Отапливали их с помощью курной </a:t>
            </a:r>
            <a:r>
              <a:rPr lang="ru-RU" sz="1800" b="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печи</a:t>
            </a:r>
            <a:r>
              <a:rPr lang="ru-RU" sz="1800" b="0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без отвода дыма, то есть топили по-черному. Дым выходил на улицу просто через дверь, и оседал толстым слоем копоти на потолке. Русские выражения: дым столбом, дым коромыслом - родом из того времени, когда по форме дыма валящего из дверей русских изб, судили о предстоящей погоде.   После XIII века для вывода дыма на улицу курные печи стали дополнять небольшими оконцами над ними в стене, а еще чуть позже отверстием в крыше, которое называлось дымоволок, стали делать деревянные дымоходы - боровы. Только лишь к XVIII </a:t>
            </a:r>
            <a:r>
              <a:rPr lang="ru-RU" sz="1800" b="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веку русские </a:t>
            </a:r>
            <a:r>
              <a:rPr lang="ru-RU" sz="1800" b="0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печки обзавелись трубами, и постепенно приобрели тот вид, который известен сейчас. </a:t>
            </a:r>
            <a:endParaRPr lang="ru-RU" sz="1800" dirty="0">
              <a:solidFill>
                <a:srgbClr val="0058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Курная изба : Дом дружбы народов Красноярского края &quot;Родина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88" y="3884730"/>
            <a:ext cx="2592289" cy="24803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Файл:Kurnaya-izba.jpg - Википед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874"/>
            <a:ext cx="2592287" cy="22321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9567494"/>
      </p:ext>
    </p:extLst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900113" y="1412875"/>
            <a:ext cx="2301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000" dirty="0" smtClean="0">
                <a:solidFill>
                  <a:srgbClr val="005828"/>
                </a:solidFill>
              </a:rPr>
              <a:t>. </a:t>
            </a:r>
            <a:endParaRPr lang="ru-RU" sz="4000" dirty="0"/>
          </a:p>
        </p:txBody>
      </p:sp>
      <p:sp>
        <p:nvSpPr>
          <p:cNvPr id="7" name="Овальная выноска 6"/>
          <p:cNvSpPr/>
          <p:nvPr/>
        </p:nvSpPr>
        <p:spPr>
          <a:xfrm>
            <a:off x="0" y="1126458"/>
            <a:ext cx="3168352" cy="2812786"/>
          </a:xfrm>
          <a:prstGeom prst="wedgeEllipseCallout">
            <a:avLst>
              <a:gd name="adj1" fmla="val -12799"/>
              <a:gd name="adj2" fmla="val 57123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Да, правильно печи появились у наших предков давно...И печь топят....</a:t>
            </a:r>
          </a:p>
          <a:p>
            <a:pPr>
              <a:defRPr/>
            </a:pPr>
            <a:endParaRPr lang="ru-RU" sz="2000" dirty="0" smtClean="0">
              <a:solidFill>
                <a:srgbClr val="0058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dirty="0">
              <a:solidFill>
                <a:srgbClr val="005828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000" dirty="0">
              <a:solidFill>
                <a:srgbClr val="00582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12755" y="1198990"/>
            <a:ext cx="2618551" cy="30963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3893" y="1126458"/>
            <a:ext cx="2565219" cy="3241407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636" y="4343344"/>
            <a:ext cx="2093098" cy="1714477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286000" y="3152001"/>
            <a:ext cx="603041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  <a:latin typeface="YS Text"/>
              </a:rPr>
              <a:t>П</a:t>
            </a:r>
          </a:p>
          <a:p>
            <a:endParaRPr lang="ru-RU" dirty="0">
              <a:solidFill>
                <a:srgbClr val="333333"/>
              </a:solidFill>
              <a:latin typeface="YS Text"/>
            </a:endParaRPr>
          </a:p>
          <a:p>
            <a:endParaRPr lang="ru-RU" dirty="0" smtClean="0">
              <a:solidFill>
                <a:srgbClr val="333333"/>
              </a:solidFill>
              <a:latin typeface="YS Text"/>
            </a:endParaRPr>
          </a:p>
          <a:p>
            <a:endParaRPr lang="ru-RU" dirty="0">
              <a:solidFill>
                <a:srgbClr val="333333"/>
              </a:solidFill>
              <a:latin typeface="YS Text"/>
            </a:endParaRPr>
          </a:p>
          <a:p>
            <a:endParaRPr lang="ru-RU" dirty="0" smtClean="0">
              <a:solidFill>
                <a:srgbClr val="333333"/>
              </a:solidFill>
              <a:latin typeface="YS Text"/>
            </a:endParaRPr>
          </a:p>
          <a:p>
            <a:endParaRPr lang="ru-RU" dirty="0">
              <a:solidFill>
                <a:srgbClr val="333333"/>
              </a:solidFill>
              <a:latin typeface="YS Text"/>
            </a:endParaRPr>
          </a:p>
          <a:p>
            <a:endParaRPr lang="ru-RU" dirty="0" smtClean="0">
              <a:solidFill>
                <a:srgbClr val="333333"/>
              </a:solidFill>
              <a:latin typeface="YS Text"/>
            </a:endParaRPr>
          </a:p>
          <a:p>
            <a:endParaRPr lang="ru-RU" dirty="0">
              <a:solidFill>
                <a:srgbClr val="333333"/>
              </a:solidFill>
              <a:latin typeface="YS Text"/>
            </a:endParaRPr>
          </a:p>
          <a:p>
            <a:endParaRPr lang="ru-RU" dirty="0" smtClean="0">
              <a:solidFill>
                <a:srgbClr val="333333"/>
              </a:solidFill>
              <a:latin typeface="YS Text"/>
            </a:endParaRPr>
          </a:p>
          <a:p>
            <a:endParaRPr lang="ru-RU" dirty="0">
              <a:solidFill>
                <a:srgbClr val="333333"/>
              </a:solidFill>
              <a:latin typeface="YS Text"/>
            </a:endParaRPr>
          </a:p>
          <a:p>
            <a:endParaRPr lang="ru-RU" dirty="0" smtClean="0">
              <a:solidFill>
                <a:srgbClr val="333333"/>
              </a:solidFill>
              <a:latin typeface="YS Text"/>
            </a:endParaRPr>
          </a:p>
          <a:p>
            <a:endParaRPr lang="ru-RU" dirty="0">
              <a:solidFill>
                <a:srgbClr val="333333"/>
              </a:solidFill>
              <a:latin typeface="YS Text"/>
            </a:endParaRPr>
          </a:p>
          <a:p>
            <a:pPr lvl="0"/>
            <a:r>
              <a:rPr lang="ru-RU" sz="1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Печь</a:t>
            </a:r>
            <a:r>
              <a:rPr lang="ru-RU" sz="1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не только обогревала жилое помещение, в ней готовили еду, сушили ягоды, грибы, </a:t>
            </a:r>
            <a:r>
              <a:rPr lang="ru-RU" sz="1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травы. Мылись </a:t>
            </a:r>
            <a:r>
              <a:rPr lang="ru-RU" sz="1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печах, «допекали» новорожденных младенцев, прогревали больные суставы и </a:t>
            </a:r>
            <a:r>
              <a:rPr lang="ru-RU" sz="1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спину. Здесь </a:t>
            </a:r>
            <a:r>
              <a:rPr lang="ru-RU" sz="18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было спать, для этого делали специальную лежанку…</a:t>
            </a:r>
            <a:endParaRPr lang="ru-RU" sz="18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900113" y="1412875"/>
            <a:ext cx="2301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000" dirty="0" smtClean="0">
                <a:solidFill>
                  <a:srgbClr val="005828"/>
                </a:solidFill>
              </a:rPr>
              <a:t> </a:t>
            </a:r>
            <a:endParaRPr lang="ru-RU" sz="4000" dirty="0"/>
          </a:p>
        </p:txBody>
      </p:sp>
      <p:sp>
        <p:nvSpPr>
          <p:cNvPr id="7" name="Овальная выноска 6"/>
          <p:cNvSpPr/>
          <p:nvPr/>
        </p:nvSpPr>
        <p:spPr>
          <a:xfrm>
            <a:off x="107504" y="116632"/>
            <a:ext cx="3600399" cy="3960439"/>
          </a:xfrm>
          <a:prstGeom prst="wedgeEllipseCallout">
            <a:avLst>
              <a:gd name="adj1" fmla="val -32099"/>
              <a:gd name="adj2" fmla="val 54468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8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Я хочу загадать загадку:</a:t>
            </a:r>
          </a:p>
          <a:p>
            <a:pPr>
              <a:defRPr/>
            </a:pPr>
            <a:r>
              <a:rPr lang="ru-RU" sz="18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800" dirty="0" err="1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топтале</a:t>
            </a:r>
            <a:r>
              <a:rPr lang="ru-RU" sz="18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 был, на кружале был, на пожаре был, на базаре </a:t>
            </a:r>
            <a:r>
              <a:rPr lang="ru-RU" sz="1800" dirty="0" err="1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был..Домой</a:t>
            </a:r>
            <a:r>
              <a:rPr lang="ru-RU" sz="18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 пришел </a:t>
            </a:r>
          </a:p>
          <a:p>
            <a:pPr>
              <a:defRPr/>
            </a:pPr>
            <a:r>
              <a:rPr lang="ru-RU" sz="18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(глиняный горшок</a:t>
            </a:r>
            <a:r>
              <a:rPr lang="ru-RU" sz="24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solidFill>
                <a:srgbClr val="00582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167754"/>
            <a:ext cx="2097206" cy="17192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0" y="3105835"/>
            <a:ext cx="595840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ru-RU" b="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b="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b="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b="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b="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b="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b="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b="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b="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b="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79912" y="3152001"/>
            <a:ext cx="46085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8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Горшочек</a:t>
            </a: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был выбран не случайно, на протяжении многих лет </a:t>
            </a:r>
            <a:endParaRPr lang="ru-RU" sz="1800" dirty="0" smtClean="0">
              <a:solidFill>
                <a:srgbClr val="0058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глиняный</a:t>
            </a:r>
            <a:r>
              <a:rPr lang="ru-RU" sz="1800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горшок был главным кухонным </a:t>
            </a:r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сосудом. Потом появились чугунные горшки. </a:t>
            </a:r>
            <a:endParaRPr lang="ru-RU" sz="1800" dirty="0">
              <a:solidFill>
                <a:srgbClr val="0058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503" y="2324279"/>
            <a:ext cx="3481649" cy="2318444"/>
          </a:xfrm>
          <a:prstGeom prst="rect">
            <a:avLst/>
          </a:prstGeom>
        </p:spPr>
      </p:pic>
      <p:pic>
        <p:nvPicPr>
          <p:cNvPr id="6146" name="Picture 2" descr="https://avatars.mds.yandex.net/i?id=8e04e84be8379c8060509c91a8ade6537f6da9bd-12471588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45" y="71435"/>
            <a:ext cx="2374828" cy="2343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900113" y="1412875"/>
            <a:ext cx="2301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tt-RU" sz="1800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5828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-Черный конь скачет в огонь.Что это?( Кочерга)</a:t>
            </a:r>
            <a:endParaRPr lang="tt-RU" sz="18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 это помощники при работе у печи …</a:t>
            </a:r>
          </a:p>
          <a:p>
            <a:pPr>
              <a:defRPr/>
            </a:pPr>
            <a:r>
              <a:rPr lang="ru-RU" sz="1800" i="1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800" i="1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</a:t>
            </a:r>
            <a:r>
              <a:rPr lang="ru-RU" sz="2000" i="1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предмета в печь ставили и вынимали чугунки или кастрюли с пищей. Ухваты берегли и старались обращаться с ними очень аккуратно</a:t>
            </a:r>
            <a:r>
              <a:rPr lang="ru-RU" sz="2000" b="0" dirty="0" smtClean="0">
                <a:solidFill>
                  <a:srgbClr val="2E2F33"/>
                </a:solidFill>
                <a:latin typeface="Onest"/>
              </a:rPr>
              <a:t>. </a:t>
            </a:r>
            <a:r>
              <a:rPr lang="ru-RU" sz="2000" i="1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это лопата. </a:t>
            </a:r>
            <a:r>
              <a:rPr lang="ru-RU" sz="2000" i="1" dirty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 лопату клали приготовленный для выпечки хлеб, чтобы поместить в печь. </a:t>
            </a:r>
            <a:r>
              <a:rPr lang="ru-RU" sz="2000" i="1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sz="2000" i="1" dirty="0">
              <a:solidFill>
                <a:srgbClr val="0058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ьная выноска 6"/>
          <p:cNvSpPr/>
          <p:nvPr/>
        </p:nvSpPr>
        <p:spPr>
          <a:xfrm>
            <a:off x="467544" y="-315456"/>
            <a:ext cx="2520280" cy="2128381"/>
          </a:xfrm>
          <a:prstGeom prst="wedgeEllipseCallout">
            <a:avLst>
              <a:gd name="adj1" fmla="val 47865"/>
              <a:gd name="adj2" fmla="val 60266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еще….печка      могла предсказывать         погоду..</a:t>
            </a:r>
          </a:p>
          <a:p>
            <a:pPr>
              <a:defRPr/>
            </a:pPr>
            <a:endParaRPr lang="ru-RU" sz="1800" dirty="0">
              <a:solidFill>
                <a:srgbClr val="00582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8" name="Picture 4" descr="Тайны русской печи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-315317"/>
            <a:ext cx="3151959" cy="1728192"/>
          </a:xfrm>
          <a:prstGeom prst="flowChartAlternateProcess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1052736"/>
            <a:ext cx="2097206" cy="1719221"/>
          </a:xfrm>
          <a:prstGeom prst="rect">
            <a:avLst/>
          </a:prstGeom>
        </p:spPr>
      </p:pic>
    </p:spTree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900113" y="1412875"/>
            <a:ext cx="2301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000" dirty="0" smtClean="0">
                <a:solidFill>
                  <a:srgbClr val="005828"/>
                </a:solidFill>
              </a:rPr>
              <a:t>. </a:t>
            </a:r>
            <a:endParaRPr lang="ru-RU" sz="4000" dirty="0"/>
          </a:p>
        </p:txBody>
      </p:sp>
      <p:sp>
        <p:nvSpPr>
          <p:cNvPr id="7" name="Овальная выноска 6"/>
          <p:cNvSpPr/>
          <p:nvPr/>
        </p:nvSpPr>
        <p:spPr>
          <a:xfrm>
            <a:off x="69725" y="371686"/>
            <a:ext cx="3096345" cy="2913298"/>
          </a:xfrm>
          <a:prstGeom prst="wedgeEllipseCallout">
            <a:avLst>
              <a:gd name="adj1" fmla="val -14773"/>
              <a:gd name="adj2" fmla="val 64970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5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Зачем в печку сажали детей...</a:t>
            </a:r>
            <a:endParaRPr lang="ru-RU" sz="3500" dirty="0">
              <a:solidFill>
                <a:srgbClr val="00582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0"/>
            <a:ext cx="5112568" cy="4346798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Тайна русской печи_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212976"/>
            <a:ext cx="4824536" cy="3405555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665" y="3695582"/>
            <a:ext cx="2097206" cy="1719221"/>
          </a:xfrm>
          <a:prstGeom prst="rect">
            <a:avLst/>
          </a:prstGeom>
        </p:spPr>
      </p:pic>
    </p:spTree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b1.culture.ru/c/262379.230x2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484784"/>
            <a:ext cx="4495006" cy="4495006"/>
          </a:xfrm>
          <a:prstGeom prst="flowChartAlternateProcess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5357813"/>
            <a:ext cx="14176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Овальная выноска 5"/>
          <p:cNvSpPr/>
          <p:nvPr/>
        </p:nvSpPr>
        <p:spPr>
          <a:xfrm>
            <a:off x="0" y="1052736"/>
            <a:ext cx="3491880" cy="3761656"/>
          </a:xfrm>
          <a:prstGeom prst="wedgeEllipseCallout">
            <a:avLst>
              <a:gd name="adj1" fmla="val -14773"/>
              <a:gd name="adj2" fmla="val 64970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5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ru-RU" sz="25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 Печка и зола в деревнях использовались для стирки</a:t>
            </a:r>
            <a:endParaRPr lang="ru-RU" sz="3500" dirty="0">
              <a:solidFill>
                <a:srgbClr val="00582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8000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900113" y="1412875"/>
            <a:ext cx="2301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000" dirty="0" smtClean="0">
                <a:solidFill>
                  <a:srgbClr val="005828"/>
                </a:solidFill>
              </a:rPr>
              <a:t>. </a:t>
            </a:r>
            <a:endParaRPr lang="ru-RU" sz="4000" dirty="0"/>
          </a:p>
        </p:txBody>
      </p:sp>
      <p:sp>
        <p:nvSpPr>
          <p:cNvPr id="7" name="Овальная выноска 6"/>
          <p:cNvSpPr/>
          <p:nvPr/>
        </p:nvSpPr>
        <p:spPr>
          <a:xfrm>
            <a:off x="-1" y="2852936"/>
            <a:ext cx="2627785" cy="2492896"/>
          </a:xfrm>
          <a:prstGeom prst="wedgeEllipseCallout">
            <a:avLst>
              <a:gd name="adj1" fmla="val -16250"/>
              <a:gd name="adj2" fmla="val 51492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000" dirty="0" smtClean="0">
                <a:solidFill>
                  <a:srgbClr val="005828"/>
                </a:solidFill>
              </a:rPr>
              <a:t>В ней готовили пищу... </a:t>
            </a:r>
            <a:endParaRPr lang="ru-RU" sz="3000" dirty="0">
              <a:solidFill>
                <a:srgbClr val="00582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5357813"/>
            <a:ext cx="14176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4664"/>
            <a:ext cx="233362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76672"/>
            <a:ext cx="24384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908720"/>
            <a:ext cx="20574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3356992"/>
            <a:ext cx="2390775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9832" y="3501008"/>
            <a:ext cx="2893333" cy="3134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900113" y="1412875"/>
            <a:ext cx="2301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000" dirty="0" smtClean="0">
                <a:solidFill>
                  <a:srgbClr val="005828"/>
                </a:solidFill>
              </a:rPr>
              <a:t>. </a:t>
            </a:r>
            <a:endParaRPr lang="ru-RU" sz="4000" dirty="0"/>
          </a:p>
        </p:txBody>
      </p:sp>
      <p:sp>
        <p:nvSpPr>
          <p:cNvPr id="7" name="Овальная выноска 6"/>
          <p:cNvSpPr/>
          <p:nvPr/>
        </p:nvSpPr>
        <p:spPr>
          <a:xfrm>
            <a:off x="323527" y="2348880"/>
            <a:ext cx="3096345" cy="2996952"/>
          </a:xfrm>
          <a:prstGeom prst="wedgeEllipseCallout">
            <a:avLst>
              <a:gd name="adj1" fmla="val -16250"/>
              <a:gd name="adj2" fmla="val 51492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5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Сушили грибы, травы и ягоды...</a:t>
            </a:r>
            <a:endParaRPr lang="ru-RU" sz="3500" dirty="0">
              <a:solidFill>
                <a:srgbClr val="00582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5357813"/>
            <a:ext cx="14176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772816"/>
            <a:ext cx="5184576" cy="45365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900113" y="1412875"/>
            <a:ext cx="2301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000" dirty="0" smtClean="0">
                <a:solidFill>
                  <a:srgbClr val="005828"/>
                </a:solidFill>
              </a:rPr>
              <a:t>. </a:t>
            </a:r>
            <a:endParaRPr lang="ru-RU" sz="4000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5357813"/>
            <a:ext cx="14176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908720"/>
            <a:ext cx="6696744" cy="428558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ьная выноска 6"/>
          <p:cNvSpPr/>
          <p:nvPr/>
        </p:nvSpPr>
        <p:spPr>
          <a:xfrm>
            <a:off x="-1" y="2852936"/>
            <a:ext cx="2987825" cy="2492896"/>
          </a:xfrm>
          <a:prstGeom prst="wedgeEllipseCallout">
            <a:avLst>
              <a:gd name="adj1" fmla="val -16250"/>
              <a:gd name="adj2" fmla="val 51492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000" dirty="0" smtClean="0">
                <a:solidFill>
                  <a:srgbClr val="005828"/>
                </a:solidFill>
              </a:rPr>
              <a:t>Ребята забирались на печку... </a:t>
            </a:r>
            <a:endParaRPr lang="ru-RU" sz="3000" dirty="0">
              <a:solidFill>
                <a:srgbClr val="00582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5"/>
          <p:cNvSpPr>
            <a:spLocks noChangeArrowheads="1"/>
          </p:cNvSpPr>
          <p:nvPr/>
        </p:nvSpPr>
        <p:spPr bwMode="auto">
          <a:xfrm>
            <a:off x="900113" y="1412875"/>
            <a:ext cx="23018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tIns="137160" anchor="ctr">
            <a:spAutoFit/>
          </a:bodyPr>
          <a:lstStyle/>
          <a:p>
            <a:r>
              <a:rPr lang="ru-RU" sz="1400" dirty="0">
                <a:solidFill>
                  <a:schemeClr val="tx1"/>
                </a:solidFill>
              </a:rPr>
              <a:t> 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5813" y="2214563"/>
            <a:ext cx="8072437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tt-RU" sz="4000" i="1" kern="10" dirty="0">
              <a:ln w="9525">
                <a:noFill/>
                <a:round/>
                <a:headEnd/>
                <a:tailEnd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4000" dirty="0" smtClean="0">
                <a:solidFill>
                  <a:srgbClr val="005828"/>
                </a:solidFill>
              </a:rPr>
              <a:t>. </a:t>
            </a:r>
            <a:endParaRPr lang="ru-RU" sz="4000" dirty="0"/>
          </a:p>
        </p:txBody>
      </p:sp>
      <p:sp>
        <p:nvSpPr>
          <p:cNvPr id="7" name="Овальная выноска 6"/>
          <p:cNvSpPr/>
          <p:nvPr/>
        </p:nvSpPr>
        <p:spPr>
          <a:xfrm>
            <a:off x="179512" y="116632"/>
            <a:ext cx="3600399" cy="4752528"/>
          </a:xfrm>
          <a:prstGeom prst="wedgeEllipseCallout">
            <a:avLst>
              <a:gd name="adj1" fmla="val -20890"/>
              <a:gd name="adj2" fmla="val 60002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800" dirty="0" smtClean="0">
              <a:solidFill>
                <a:srgbClr val="0058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0058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русская печка  была в доме предметом первой необходимости, так как от нее исходило тепло, в ней готовили пищу,  но ее применяли в других целях, и в каких именно </a:t>
            </a:r>
            <a:r>
              <a:rPr lang="ru-RU" sz="2400" dirty="0" smtClean="0">
                <a:solidFill>
                  <a:srgbClr val="005828"/>
                </a:solidFill>
              </a:rPr>
              <a:t>...</a:t>
            </a:r>
            <a:endParaRPr lang="ru-RU" sz="2400" dirty="0">
              <a:solidFill>
                <a:srgbClr val="00582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5357813"/>
            <a:ext cx="141763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6680" y="1052736"/>
            <a:ext cx="5847320" cy="458341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8000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3" name="WordArt 7"/>
          <p:cNvSpPr>
            <a:spLocks noChangeArrowheads="1" noChangeShapeType="1" noTextEdit="1"/>
          </p:cNvSpPr>
          <p:nvPr/>
        </p:nvSpPr>
        <p:spPr bwMode="auto">
          <a:xfrm>
            <a:off x="900113" y="2492375"/>
            <a:ext cx="7416303" cy="316887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r>
              <a:rPr lang="ru-RU" sz="4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5828"/>
                </a:solidFill>
                <a:latin typeface="Arial"/>
                <a:cs typeface="Arial"/>
              </a:rPr>
              <a:t>Спасибо </a:t>
            </a:r>
            <a:r>
              <a:rPr lang="ru-RU" sz="44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5828"/>
                </a:solidFill>
                <a:latin typeface="Arial"/>
                <a:cs typeface="Arial"/>
              </a:rPr>
              <a:t>за внимание!!!</a:t>
            </a: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900113" y="188913"/>
            <a:ext cx="2243137" cy="2097087"/>
          </a:xfrm>
          <a:prstGeom prst="wedgeRoundRectCallout">
            <a:avLst>
              <a:gd name="adj1" fmla="val 11940"/>
              <a:gd name="adj2" fmla="val 49728"/>
              <a:gd name="adj3" fmla="val 16667"/>
            </a:avLst>
          </a:prstGeom>
          <a:solidFill>
            <a:srgbClr val="005828"/>
          </a:solidFill>
          <a:ln>
            <a:solidFill>
              <a:srgbClr val="00B4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ЭТНО</a:t>
            </a:r>
          </a:p>
          <a:p>
            <a:pPr algn="r">
              <a:defRPr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графический</a:t>
            </a:r>
          </a:p>
          <a:p>
            <a:pPr algn="r">
              <a:defRPr/>
            </a:pP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музей </a:t>
            </a:r>
          </a:p>
          <a:p>
            <a:pPr algn="r">
              <a:defRPr/>
            </a:pP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«ПАМЯТЬ»</a:t>
            </a:r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0" name="Прямоугольник 14"/>
          <p:cNvSpPr>
            <a:spLocks noChangeArrowheads="1"/>
          </p:cNvSpPr>
          <p:nvPr/>
        </p:nvSpPr>
        <p:spPr bwMode="auto">
          <a:xfrm>
            <a:off x="1692275" y="1700213"/>
            <a:ext cx="5183188" cy="730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tIns="137160" anchor="ctr">
            <a:spAutoFit/>
          </a:bodyPr>
          <a:lstStyle/>
          <a:p>
            <a:endParaRPr lang="ru-RU" dirty="0"/>
          </a:p>
        </p:txBody>
      </p:sp>
      <p:pic>
        <p:nvPicPr>
          <p:cNvPr id="29701" name="Picture 10" descr="https://st.depositphotos.com/1589661/4066/v/950/depositphotos_40668173-stock-illustration-tribal-folk-aztec-geometric-patter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214313"/>
            <a:ext cx="12144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491880" y="0"/>
            <a:ext cx="489654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solidFill>
                  <a:srgbClr val="005828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500" dirty="0">
              <a:solidFill>
                <a:srgbClr val="00582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01017848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01017848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2D050"/>
        </a:solidFill>
        <a:ln>
          <a:solidFill>
            <a:srgbClr val="00B050"/>
          </a:solidFill>
        </a:ln>
      </a:spPr>
      <a:bodyPr anchor="ctr"/>
      <a:lstStyle>
        <a:defPPr>
          <a:defRPr sz="3600" i="1" dirty="0">
            <a:solidFill>
              <a:srgbClr val="005828"/>
            </a:solidFill>
            <a:latin typeface="Times New Roman" pitchFamily="18" charset="0"/>
            <a:cs typeface="Times New Roman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13716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01017848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17848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1784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17848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17848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17848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3242</TotalTime>
  <Words>795</Words>
  <Application>Microsoft Office PowerPoint</Application>
  <PresentationFormat>Экран (4:3)</PresentationFormat>
  <Paragraphs>128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Garamond</vt:lpstr>
      <vt:lpstr>Onest</vt:lpstr>
      <vt:lpstr>Open Sans</vt:lpstr>
      <vt:lpstr>Times New Roman</vt:lpstr>
      <vt:lpstr>YS Text</vt:lpstr>
      <vt:lpstr>01017848</vt:lpstr>
      <vt:lpstr>Муниципальное бюджетное общеобразовательное учреждение «Профильный лицей № 42»</vt:lpstr>
      <vt:lpstr>Тема: «Поговорим о русской печки»  Печь греет и варит, печёт и жарит. Она накормит, обсушит и порадует душу.  </vt:lpstr>
      <vt:lpstr>  Цель: Используя экспонаты музея познакомить детей с жизнью , бытом русского народа. Задачи:  Образовательная: расширять представления детей о быте русского народа в старину; Развивающие: формировать представление о старинной печки, обобщая и систематизируя знания детей о традициях русского народа; Воспитательные: воспитывать ценностное отношение к собственному труду, труду других людей и его результатам. </vt:lpstr>
      <vt:lpstr>                                    Тип занятия: Комбинированный. Форма занятия: фронтальная, групповая, индивидуальная Методы:  - Проблемный (постановка проблемы с целью обеспечения мотивации через вопросы); - Познавательный; - Иллюстративный; - Исследовательский (изучение нового материала история печки). - Репродуктивный (выполнение практической работы);          Оборудование: - экспонаты школьного музея «Память»  - слайды с изображением печки.  </vt:lpstr>
      <vt:lpstr>Верили, что в подпечке или за печью живет домовой-покровитель дома...</vt:lpstr>
      <vt:lpstr>История появление русской печки.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MoBIL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285</cp:revision>
  <dcterms:created xsi:type="dcterms:W3CDTF">2013-12-02T18:48:19Z</dcterms:created>
  <dcterms:modified xsi:type="dcterms:W3CDTF">2026-10-06T09:30:17Z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TC010178481049</vt:lpwstr>
  </property>
</Properties>
</file>